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57" r:id="rId5"/>
    <p:sldId id="261" r:id="rId6"/>
    <p:sldId id="277" r:id="rId7"/>
    <p:sldId id="278" r:id="rId8"/>
    <p:sldId id="279" r:id="rId9"/>
    <p:sldId id="260" r:id="rId10"/>
    <p:sldId id="280" r:id="rId11"/>
    <p:sldId id="276" r:id="rId12"/>
  </p:sldIdLst>
  <p:sldSz cx="13433425" cy="75565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42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2"/>
    <p:restoredTop sz="94656"/>
  </p:normalViewPr>
  <p:slideViewPr>
    <p:cSldViewPr>
      <p:cViewPr varScale="1">
        <p:scale>
          <a:sx n="97" d="100"/>
          <a:sy n="97" d="100"/>
        </p:scale>
        <p:origin x="424" y="200"/>
      </p:cViewPr>
      <p:guideLst>
        <p:guide orient="horz" pos="2380"/>
        <p:guide pos="42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D4F5C2A8-FA63-D587-CE9F-9BD5C35BD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11F37D6-0696-EA97-2BC0-FADA9A5BF52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pl-PL" altLang="pl-PL" noProof="0">
                <a:sym typeface="Helvetica Neue" charset="0"/>
              </a:rPr>
              <a:t>Second level</a:t>
            </a:r>
          </a:p>
          <a:p>
            <a:pPr lvl="2"/>
            <a:r>
              <a:rPr lang="pl-PL" altLang="pl-PL" noProof="0">
                <a:sym typeface="Helvetica Neue" charset="0"/>
              </a:rPr>
              <a:t>Third level</a:t>
            </a:r>
          </a:p>
          <a:p>
            <a:pPr lvl="3"/>
            <a:r>
              <a:rPr lang="pl-PL" altLang="pl-PL" noProof="0">
                <a:sym typeface="Helvetica Neue" charset="0"/>
              </a:rPr>
              <a:t>Fourth level</a:t>
            </a:r>
          </a:p>
          <a:p>
            <a:pPr lvl="4"/>
            <a:r>
              <a:rPr lang="pl-PL" altLang="pl-PL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16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178" y="1236678"/>
            <a:ext cx="10075069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178" y="3968912"/>
            <a:ext cx="10075069" cy="1824404"/>
          </a:xfrm>
        </p:spPr>
        <p:txBody>
          <a:bodyPr/>
          <a:lstStyle>
            <a:lvl1pPr marL="0" indent="0" algn="ctr">
              <a:buNone/>
              <a:defRPr sz="2644"/>
            </a:lvl1pPr>
            <a:lvl2pPr marL="503743" indent="0" algn="ctr">
              <a:buNone/>
              <a:defRPr sz="2204"/>
            </a:lvl2pPr>
            <a:lvl3pPr marL="1007486" indent="0" algn="ctr">
              <a:buNone/>
              <a:defRPr sz="1983"/>
            </a:lvl3pPr>
            <a:lvl4pPr marL="1511229" indent="0" algn="ctr">
              <a:buNone/>
              <a:defRPr sz="1763"/>
            </a:lvl4pPr>
            <a:lvl5pPr marL="2014972" indent="0" algn="ctr">
              <a:buNone/>
              <a:defRPr sz="1763"/>
            </a:lvl5pPr>
            <a:lvl6pPr marL="2518715" indent="0" algn="ctr">
              <a:buNone/>
              <a:defRPr sz="1763"/>
            </a:lvl6pPr>
            <a:lvl7pPr marL="3022458" indent="0" algn="ctr">
              <a:buNone/>
              <a:defRPr sz="1763"/>
            </a:lvl7pPr>
            <a:lvl8pPr marL="3526201" indent="0" algn="ctr">
              <a:buNone/>
              <a:defRPr sz="1763"/>
            </a:lvl8pPr>
            <a:lvl9pPr marL="4029944" indent="0" algn="ctr">
              <a:buNone/>
              <a:defRPr sz="176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9E8F-B0B5-B1A0-012A-5F38CEAC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DBF2-60DC-0A49-AC91-812C45B118D4}" type="datetimeFigureOut">
              <a:rPr lang="en-US"/>
              <a:pPr>
                <a:defRPr/>
              </a:pPr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6F898-9ECD-C28E-32E7-B2A13F59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60853-D3CE-7256-468D-5BB0A02E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C5791-A280-9F49-8440-96D75277C5F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643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6790-C93B-F1AF-4413-58655C02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6D32-A607-7341-B791-FFB6BA06D620}" type="datetimeFigureOut">
              <a:rPr lang="en-US"/>
              <a:pPr>
                <a:defRPr/>
              </a:pPr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7DE1D-DA5E-CEA1-766B-11A63C45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01A5D-FBB7-F73B-3F36-07A1D154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BC1DF-BD07-E243-8F67-7B7457B67D3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112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295" y="402314"/>
            <a:ext cx="2896582" cy="640378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548" y="402314"/>
            <a:ext cx="8521829" cy="640378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A40E1-B43F-1692-F27D-4891A8B7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874A-C955-A040-8739-86988C1FB793}" type="datetimeFigureOut">
              <a:rPr lang="en-US"/>
              <a:pPr>
                <a:defRPr/>
              </a:pPr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511BF-6603-AB85-A831-BA5F7E23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DAF23-2847-3FB7-77EE-7CC733A8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C621F-FDD8-824C-9462-2F69AFE4723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215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A7A61-97BD-5D15-638A-1DD061EF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A45E-E2FC-BD4A-8398-F1CB81F42F4B}" type="datetimeFigureOut">
              <a:rPr lang="en-US"/>
              <a:pPr>
                <a:defRPr/>
              </a:pPr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10A2C-D388-BC4E-F3D8-C05D17FD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5E512-FB3E-5108-C47B-3F039D9D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67FEC-C897-084F-BF3D-339028BB78C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620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51" y="1883878"/>
            <a:ext cx="11586329" cy="3143294"/>
          </a:xfrm>
        </p:spPr>
        <p:txBody>
          <a:bodyPr anchor="b"/>
          <a:lstStyle>
            <a:lvl1pPr>
              <a:defRPr sz="661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551" y="5056909"/>
            <a:ext cx="11586329" cy="1652984"/>
          </a:xfrm>
        </p:spPr>
        <p:txBody>
          <a:bodyPr/>
          <a:lstStyle>
            <a:lvl1pPr marL="0" indent="0">
              <a:buNone/>
              <a:defRPr sz="2644">
                <a:solidFill>
                  <a:schemeClr val="tx1">
                    <a:tint val="75000"/>
                  </a:schemeClr>
                </a:solidFill>
              </a:defRPr>
            </a:lvl1pPr>
            <a:lvl2pPr marL="503743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486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1229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4972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8715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2458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620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29944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8F238-E9DA-281E-6770-84991FF2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1DD9-8DA4-6042-9FC2-0B51D72A72E8}" type="datetimeFigureOut">
              <a:rPr lang="en-US"/>
              <a:pPr>
                <a:defRPr/>
              </a:pPr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2F3EE-0D4E-EA37-CDDA-9377B308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7C4B2-D962-2988-BC71-CC45BF27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B4964-469F-9545-B6D6-2AFE91B7C32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7246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548" y="2011568"/>
            <a:ext cx="5709206" cy="47945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0671" y="2011568"/>
            <a:ext cx="5709206" cy="47945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CEB85A-09A9-78EB-8250-4058521B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3B29-1B3C-BD4E-9294-1763695DB263}" type="datetimeFigureOut">
              <a:rPr lang="en-US"/>
              <a:pPr>
                <a:defRPr/>
              </a:pPr>
              <a:t>6/29/23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2C5BB7-EAE7-9D8D-9016-1ACDD000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64154-D5B1-0DB4-BCBB-C3CE645A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426CB-D5EA-D24E-A9AC-769FF3250B1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995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98" y="402314"/>
            <a:ext cx="11586329" cy="146057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298" y="1852393"/>
            <a:ext cx="5682968" cy="907829"/>
          </a:xfrm>
        </p:spPr>
        <p:txBody>
          <a:bodyPr anchor="b"/>
          <a:lstStyle>
            <a:lvl1pPr marL="0" indent="0">
              <a:buNone/>
              <a:defRPr sz="2644" b="1"/>
            </a:lvl1pPr>
            <a:lvl2pPr marL="503743" indent="0">
              <a:buNone/>
              <a:defRPr sz="2204" b="1"/>
            </a:lvl2pPr>
            <a:lvl3pPr marL="1007486" indent="0">
              <a:buNone/>
              <a:defRPr sz="1983" b="1"/>
            </a:lvl3pPr>
            <a:lvl4pPr marL="1511229" indent="0">
              <a:buNone/>
              <a:defRPr sz="1763" b="1"/>
            </a:lvl4pPr>
            <a:lvl5pPr marL="2014972" indent="0">
              <a:buNone/>
              <a:defRPr sz="1763" b="1"/>
            </a:lvl5pPr>
            <a:lvl6pPr marL="2518715" indent="0">
              <a:buNone/>
              <a:defRPr sz="1763" b="1"/>
            </a:lvl6pPr>
            <a:lvl7pPr marL="3022458" indent="0">
              <a:buNone/>
              <a:defRPr sz="1763" b="1"/>
            </a:lvl7pPr>
            <a:lvl8pPr marL="3526201" indent="0">
              <a:buNone/>
              <a:defRPr sz="1763" b="1"/>
            </a:lvl8pPr>
            <a:lvl9pPr marL="4029944" indent="0">
              <a:buNone/>
              <a:defRPr sz="176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298" y="2760222"/>
            <a:ext cx="5682968" cy="40598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0672" y="1852393"/>
            <a:ext cx="5710955" cy="907829"/>
          </a:xfrm>
        </p:spPr>
        <p:txBody>
          <a:bodyPr anchor="b"/>
          <a:lstStyle>
            <a:lvl1pPr marL="0" indent="0">
              <a:buNone/>
              <a:defRPr sz="2644" b="1"/>
            </a:lvl1pPr>
            <a:lvl2pPr marL="503743" indent="0">
              <a:buNone/>
              <a:defRPr sz="2204" b="1"/>
            </a:lvl2pPr>
            <a:lvl3pPr marL="1007486" indent="0">
              <a:buNone/>
              <a:defRPr sz="1983" b="1"/>
            </a:lvl3pPr>
            <a:lvl4pPr marL="1511229" indent="0">
              <a:buNone/>
              <a:defRPr sz="1763" b="1"/>
            </a:lvl4pPr>
            <a:lvl5pPr marL="2014972" indent="0">
              <a:buNone/>
              <a:defRPr sz="1763" b="1"/>
            </a:lvl5pPr>
            <a:lvl6pPr marL="2518715" indent="0">
              <a:buNone/>
              <a:defRPr sz="1763" b="1"/>
            </a:lvl6pPr>
            <a:lvl7pPr marL="3022458" indent="0">
              <a:buNone/>
              <a:defRPr sz="1763" b="1"/>
            </a:lvl7pPr>
            <a:lvl8pPr marL="3526201" indent="0">
              <a:buNone/>
              <a:defRPr sz="1763" b="1"/>
            </a:lvl8pPr>
            <a:lvl9pPr marL="4029944" indent="0">
              <a:buNone/>
              <a:defRPr sz="176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0672" y="2760222"/>
            <a:ext cx="5710955" cy="40598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F80073-EE9C-F4F8-6BCE-A22942EE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4394-3370-E44B-8915-50186CB70375}" type="datetimeFigureOut">
              <a:rPr lang="en-US"/>
              <a:pPr>
                <a:defRPr/>
              </a:pPr>
              <a:t>6/29/23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DE39C4-F86B-3D94-D995-1A15E503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25DFBE-3931-C0C5-F175-2B77F6E7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C8301-1033-9C47-AC63-EE053D9A655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967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4915A1-FE06-8916-9F22-4CAE2CBC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118C-E3E6-D343-AAF7-C581674DB5A1}" type="datetimeFigureOut">
              <a:rPr lang="en-US"/>
              <a:pPr>
                <a:defRPr/>
              </a:pPr>
              <a:t>6/29/23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096CE3-4AB9-F9DC-C27B-780D6AA8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37297E-A5A3-2A2E-1536-72A43CAC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ECF68-8EB1-1742-88AC-42D40162D07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7358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83839E2-81EF-3810-03E1-3F7E1A1D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5817-333F-0540-A91E-F6DBEA1391EB}" type="datetimeFigureOut">
              <a:rPr lang="en-US"/>
              <a:pPr>
                <a:defRPr/>
              </a:pPr>
              <a:t>6/29/23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6EEC34-0CBB-FFD4-5651-28C01224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49199E-3DBF-7520-1B70-6E32975B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67C1-8A50-194C-AF57-5B8E3381093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627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98" y="503767"/>
            <a:ext cx="4332629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956" y="1087996"/>
            <a:ext cx="6800671" cy="537001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4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298" y="2266950"/>
            <a:ext cx="4332629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43" indent="0">
              <a:buNone/>
              <a:defRPr sz="1543"/>
            </a:lvl2pPr>
            <a:lvl3pPr marL="1007486" indent="0">
              <a:buNone/>
              <a:defRPr sz="1322"/>
            </a:lvl3pPr>
            <a:lvl4pPr marL="1511229" indent="0">
              <a:buNone/>
              <a:defRPr sz="1102"/>
            </a:lvl4pPr>
            <a:lvl5pPr marL="2014972" indent="0">
              <a:buNone/>
              <a:defRPr sz="1102"/>
            </a:lvl5pPr>
            <a:lvl6pPr marL="2518715" indent="0">
              <a:buNone/>
              <a:defRPr sz="1102"/>
            </a:lvl6pPr>
            <a:lvl7pPr marL="3022458" indent="0">
              <a:buNone/>
              <a:defRPr sz="1102"/>
            </a:lvl7pPr>
            <a:lvl8pPr marL="3526201" indent="0">
              <a:buNone/>
              <a:defRPr sz="1102"/>
            </a:lvl8pPr>
            <a:lvl9pPr marL="4029944" indent="0">
              <a:buNone/>
              <a:defRPr sz="110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A9CC1-5AE6-94FF-FA6C-540B4CBB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C263-9E0B-3840-BACD-4567DB22AA30}" type="datetimeFigureOut">
              <a:rPr lang="en-US"/>
              <a:pPr>
                <a:defRPr/>
              </a:pPr>
              <a:t>6/29/23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889183-223A-A05F-0377-7529A5E0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D2F8DA-F860-5526-4F1F-C0CD5928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7925C-D49D-C64A-8C7A-05E6D087698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57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98" y="503767"/>
            <a:ext cx="4332629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0956" y="1087996"/>
            <a:ext cx="6800671" cy="5370013"/>
          </a:xfrm>
        </p:spPr>
        <p:txBody>
          <a:bodyPr anchor="t"/>
          <a:lstStyle>
            <a:lvl1pPr marL="0" indent="0">
              <a:buNone/>
              <a:defRPr sz="3526"/>
            </a:lvl1pPr>
            <a:lvl2pPr marL="503743" indent="0">
              <a:buNone/>
              <a:defRPr sz="3085"/>
            </a:lvl2pPr>
            <a:lvl3pPr marL="1007486" indent="0">
              <a:buNone/>
              <a:defRPr sz="2644"/>
            </a:lvl3pPr>
            <a:lvl4pPr marL="1511229" indent="0">
              <a:buNone/>
              <a:defRPr sz="2204"/>
            </a:lvl4pPr>
            <a:lvl5pPr marL="2014972" indent="0">
              <a:buNone/>
              <a:defRPr sz="2204"/>
            </a:lvl5pPr>
            <a:lvl6pPr marL="2518715" indent="0">
              <a:buNone/>
              <a:defRPr sz="2204"/>
            </a:lvl6pPr>
            <a:lvl7pPr marL="3022458" indent="0">
              <a:buNone/>
              <a:defRPr sz="2204"/>
            </a:lvl7pPr>
            <a:lvl8pPr marL="3526201" indent="0">
              <a:buNone/>
              <a:defRPr sz="2204"/>
            </a:lvl8pPr>
            <a:lvl9pPr marL="4029944" indent="0">
              <a:buNone/>
              <a:defRPr sz="2204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298" y="2266950"/>
            <a:ext cx="4332629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43" indent="0">
              <a:buNone/>
              <a:defRPr sz="1543"/>
            </a:lvl2pPr>
            <a:lvl3pPr marL="1007486" indent="0">
              <a:buNone/>
              <a:defRPr sz="1322"/>
            </a:lvl3pPr>
            <a:lvl4pPr marL="1511229" indent="0">
              <a:buNone/>
              <a:defRPr sz="1102"/>
            </a:lvl4pPr>
            <a:lvl5pPr marL="2014972" indent="0">
              <a:buNone/>
              <a:defRPr sz="1102"/>
            </a:lvl5pPr>
            <a:lvl6pPr marL="2518715" indent="0">
              <a:buNone/>
              <a:defRPr sz="1102"/>
            </a:lvl6pPr>
            <a:lvl7pPr marL="3022458" indent="0">
              <a:buNone/>
              <a:defRPr sz="1102"/>
            </a:lvl7pPr>
            <a:lvl8pPr marL="3526201" indent="0">
              <a:buNone/>
              <a:defRPr sz="1102"/>
            </a:lvl8pPr>
            <a:lvl9pPr marL="4029944" indent="0">
              <a:buNone/>
              <a:defRPr sz="110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56104F-50C4-E41B-4CCD-9042397D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54B2-88EE-0140-9A57-1B57290C4F11}" type="datetimeFigureOut">
              <a:rPr lang="en-US"/>
              <a:pPr>
                <a:defRPr/>
              </a:pPr>
              <a:t>6/29/23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9B3C06-65BD-9F6B-9A5F-955DBD3A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840FA7-87F3-6546-422F-32DEE19D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AE2A-B174-B744-A8A4-F7DD2976B2B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6854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02163D-F094-8603-7D18-574C74C6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27913-1982-0425-B688-5DC02C7CE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2011363"/>
            <a:ext cx="11585575" cy="479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A5F3C-FD28-A7B6-4903-6E83042E2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7F2ED-1FEF-7A4D-A64C-E64562C12336}" type="datetimeFigureOut">
              <a:rPr lang="en-US"/>
              <a:pPr>
                <a:defRPr/>
              </a:pPr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E4A42-3A30-BF04-997A-998A432E5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DE61E-EFAB-3DEE-DC0B-994E4CA1C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FDC9E932-2B50-6942-BB52-16407BC3906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6475" rtl="0" fontAlgn="base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4063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363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586" indent="-251871" algn="l" defTabSz="10074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329" indent="-251871" algn="l" defTabSz="10074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072" indent="-251871" algn="l" defTabSz="10074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1815" indent="-251871" algn="l" defTabSz="10074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43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486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4972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715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458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201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29944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qoe@agh.edu.pl" TargetMode="External"/><Relationship Id="rId5" Type="http://schemas.openxmlformats.org/officeDocument/2006/relationships/hyperlink" Target="https://qoe.agh.edu.pl/" TargetMode="External"/><Relationship Id="rId4" Type="http://schemas.openxmlformats.org/officeDocument/2006/relationships/hyperlink" Target="http://www.agh.edu.pl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180B33BC-54C5-EEAE-6FEA-B69D675469B0}"/>
              </a:ext>
            </a:extLst>
          </p:cNvPr>
          <p:cNvSpPr>
            <a:spLocks/>
          </p:cNvSpPr>
          <p:nvPr/>
        </p:nvSpPr>
        <p:spPr bwMode="auto">
          <a:xfrm>
            <a:off x="-1" y="2465388"/>
            <a:ext cx="134334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r>
              <a:rPr lang="en-GB" altLang="pl-PL" sz="3600" dirty="0"/>
              <a:t>Visual Quality Indicators Adapted to Resolution Changes</a:t>
            </a:r>
          </a:p>
          <a:p>
            <a:pPr algn="ctr" eaLnBrk="1"/>
            <a:endParaRPr lang="en-GB" altLang="pl-PL" sz="3200" dirty="0"/>
          </a:p>
          <a:p>
            <a:pPr algn="ctr" eaLnBrk="1"/>
            <a:r>
              <a:rPr lang="en-GB" altLang="pl-PL" sz="2800" dirty="0"/>
              <a:t>Mikołaj Leszczuk, Dawid Juszka, Filip Korus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0F2F4283-6F0A-F88C-865A-AAB28532B2FF}"/>
              </a:ext>
            </a:extLst>
          </p:cNvPr>
          <p:cNvSpPr>
            <a:spLocks/>
          </p:cNvSpPr>
          <p:nvPr/>
        </p:nvSpPr>
        <p:spPr bwMode="auto">
          <a:xfrm>
            <a:off x="6338560" y="5791200"/>
            <a:ext cx="11182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fld id="{BF1B5091-E907-A54E-9A8C-F9C36F66CC41}" type="datetime1">
              <a:rPr lang="pl-PL" altLang="pl-PL" sz="1600" smtClean="0">
                <a:solidFill>
                  <a:srgbClr val="808080"/>
                </a:solidFill>
              </a:rPr>
              <a:t>29.06.2023</a:t>
            </a:fld>
            <a:endParaRPr lang="pl-PL" altLang="pl-PL" sz="1600" dirty="0">
              <a:solidFill>
                <a:srgbClr val="808080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B7220B8A-1C21-FC7B-4E3B-395E97F7822F}"/>
              </a:ext>
            </a:extLst>
          </p:cNvPr>
          <p:cNvSpPr>
            <a:spLocks/>
          </p:cNvSpPr>
          <p:nvPr/>
        </p:nvSpPr>
        <p:spPr bwMode="auto">
          <a:xfrm>
            <a:off x="3811588" y="4343400"/>
            <a:ext cx="617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r>
              <a:rPr lang="pl-PL" altLang="pl-PL" sz="1200" dirty="0">
                <a:solidFill>
                  <a:srgbClr val="00A200"/>
                </a:solidFill>
                <a:latin typeface="FagoNoBoldCE-Caps" charset="0"/>
                <a:sym typeface="FagoNoBoldCE-Caps" charset="0"/>
              </a:rPr>
              <a:t>Akademia Górniczo-Hutnicza</a:t>
            </a:r>
            <a:r>
              <a:rPr lang="pl-PL" altLang="pl-PL" sz="1200" dirty="0">
                <a:latin typeface="FagoNoBoldCE-Caps" charset="0"/>
                <a:sym typeface="FagoNoBoldCE-Caps" charset="0"/>
              </a:rPr>
              <a:t> </a:t>
            </a:r>
            <a:r>
              <a:rPr lang="pl-PL" altLang="pl-PL" sz="1200" dirty="0">
                <a:solidFill>
                  <a:srgbClr val="808080"/>
                </a:solidFill>
                <a:latin typeface="FagoNoBoldCE-Caps" charset="0"/>
                <a:sym typeface="FagoNoBoldCE-Caps" charset="0"/>
              </a:rPr>
              <a:t>im. Stanisława Staszica w Krakowie</a:t>
            </a:r>
          </a:p>
          <a:p>
            <a:pPr algn="ctr" eaLnBrk="1"/>
            <a:r>
              <a:rPr lang="pl-PL" altLang="pl-PL" sz="1200" dirty="0">
                <a:solidFill>
                  <a:srgbClr val="808080"/>
                </a:solidFill>
                <a:latin typeface="FagoNoBoldCE-Caps" charset="0"/>
                <a:sym typeface="FagoNoBoldCE-Caps" charset="0"/>
              </a:rPr>
              <a:t>AGH University of Krakow</a:t>
            </a:r>
          </a:p>
        </p:txBody>
      </p:sp>
      <p:sp>
        <p:nvSpPr>
          <p:cNvPr id="3077" name="Prostokąt 2">
            <a:hlinkClick r:id="rId3"/>
            <a:extLst>
              <a:ext uri="{FF2B5EF4-FFF2-40B4-BE49-F238E27FC236}">
                <a16:creationId xmlns:a16="http://schemas.microsoft.com/office/drawing/2014/main" id="{971C45EB-C5D2-E8CF-571C-11C7C850C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7018338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2">
            <a:hlinkClick r:id="rId2"/>
            <a:extLst>
              <a:ext uri="{FF2B5EF4-FFF2-40B4-BE49-F238E27FC236}">
                <a16:creationId xmlns:a16="http://schemas.microsoft.com/office/drawing/2014/main" id="{3856759C-6735-4D3A-0B3B-458BBDED4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7018338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C2780-65E0-D0AF-FCF2-2619968B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68" y="532755"/>
            <a:ext cx="11585575" cy="1460500"/>
          </a:xfrm>
        </p:spPr>
        <p:txBody>
          <a:bodyPr/>
          <a:lstStyle/>
          <a:p>
            <a:r>
              <a:rPr lang="en-US" b="1" dirty="0" err="1"/>
              <a:t>agh_vqis</a:t>
            </a:r>
            <a:r>
              <a:rPr lang="en-US" b="1" dirty="0"/>
              <a:t> pip Package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9B081-1301-2F5C-A6E5-D2341B2E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833" y="1993255"/>
            <a:ext cx="8097043" cy="11908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public pip package now extended with </a:t>
            </a:r>
            <a:br>
              <a:rPr lang="en-US" dirty="0"/>
            </a:br>
            <a:r>
              <a:rPr lang="en-US" dirty="0"/>
              <a:t>casting chosen indicators for different resolutions!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46C33-95A8-0938-79BF-FAEBBF8C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68" y="3202186"/>
            <a:ext cx="7509794" cy="2585323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800" b="0" i="1" u="none" strike="noStrike" cap="none" normalizeH="0" dirty="0">
                <a:ln>
                  <a:noFill/>
                </a:ln>
                <a:solidFill>
                  <a:srgbClr val="A626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kumimoji="0" lang="en-US" altLang="pl-PL" sz="1800" b="0" i="0" u="none" strike="noStrike" cap="none" normalizeH="0" dirty="0" err="1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agh_vqis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l-PL" sz="1800" b="0" i="1" u="none" strike="noStrike" cap="none" normalizeH="0" dirty="0">
                <a:ln>
                  <a:noFill/>
                </a:ln>
                <a:solidFill>
                  <a:srgbClr val="A626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</a:t>
            </a:r>
            <a:r>
              <a:rPr kumimoji="0" lang="en-US" altLang="pl-PL" sz="1800" b="0" i="0" u="none" strike="noStrike" cap="none" normalizeH="0" dirty="0" err="1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process_single_mm_file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pl-PL" altLang="pl-PL" sz="1800" b="0" i="0" u="none" strike="noStrike" cap="none" normalizeH="0" dirty="0" err="1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CastVQI</a:t>
            </a:r>
            <a:r>
              <a:rPr lang="pl-PL" altLang="pl-PL" sz="1800" dirty="0">
                <a:solidFill>
                  <a:srgbClr val="383A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pl-PL" altLang="pl-PL" sz="1800" b="0" i="0" u="none" strike="noStrike" cap="none" normalizeH="0" dirty="0" err="1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DestResolution</a:t>
            </a:r>
            <a:r>
              <a:rPr lang="pl-PL" altLang="pl-PL" sz="1800" dirty="0">
                <a:solidFill>
                  <a:srgbClr val="383A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pl-PL" sz="1800" b="0" i="1" u="none" strike="noStrike" cap="none" normalizeH="0" dirty="0">
                <a:ln>
                  <a:noFill/>
                </a:ln>
                <a:solidFill>
                  <a:srgbClr val="A626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kumimoji="0" lang="en-US" altLang="pl-PL" sz="1800" b="0" i="0" u="none" strike="noStrike" cap="none" normalizeH="0" dirty="0" err="1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pathlib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l-PL" sz="1800" b="0" i="1" u="none" strike="noStrike" cap="none" normalizeH="0" dirty="0">
                <a:ln>
                  <a:noFill/>
                </a:ln>
                <a:solidFill>
                  <a:srgbClr val="A626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 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pl-PL" sz="1800" b="0" i="0" u="none" strike="noStrike" cap="none" normalizeH="0" dirty="0" err="1">
                <a:ln>
                  <a:noFill/>
                </a:ln>
                <a:solidFill>
                  <a:srgbClr val="4078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process_single_mm_file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pl-PL" sz="1800" dirty="0">
                <a:solidFill>
                  <a:srgbClr val="383A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4078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50A14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'video.mp4'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options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4078F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{</a:t>
            </a: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kumimoji="0" lang="pl-PL" altLang="pl-PL" sz="1800" b="0" i="0" u="none" strike="noStrike" cap="none" normalizeH="0" dirty="0" err="1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CastVQI.blur</a:t>
            </a:r>
            <a:r>
              <a:rPr kumimoji="0" lang="pl-PL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DestResolution.p2160</a:t>
            </a:r>
            <a:br>
              <a:rPr kumimoji="0" lang="en-US" altLang="pl-PL" sz="1800" b="0" i="1" u="none" strike="noStrike" cap="none" normalizeH="0" dirty="0">
                <a:ln>
                  <a:noFill/>
                </a:ln>
                <a:solidFill>
                  <a:srgbClr val="A626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pl-PL" sz="1800" b="0" i="1" u="none" strike="noStrike" cap="none" normalizeH="0" dirty="0">
                <a:ln>
                  <a:noFill/>
                </a:ln>
                <a:solidFill>
                  <a:srgbClr val="A626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  <a:b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pl-PL" sz="1800" b="0" i="0" u="none" strike="noStrike" cap="none" normalizeH="0" dirty="0">
                <a:ln>
                  <a:noFill/>
                </a:ln>
                <a:solidFill>
                  <a:srgbClr val="383A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altLang="pl-PL" sz="4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244;g2550622fd59_0_27">
            <a:extLst>
              <a:ext uri="{FF2B5EF4-FFF2-40B4-BE49-F238E27FC236}">
                <a16:creationId xmlns:a16="http://schemas.microsoft.com/office/drawing/2014/main" id="{02C316FE-DC2F-2F12-66D0-156E2BAD358D}"/>
              </a:ext>
            </a:extLst>
          </p:cNvPr>
          <p:cNvSpPr txBox="1">
            <a:spLocks/>
          </p:cNvSpPr>
          <p:nvPr/>
        </p:nvSpPr>
        <p:spPr>
          <a:xfrm>
            <a:off x="4340448" y="5945430"/>
            <a:ext cx="6655877" cy="44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dirty="0"/>
              <a:t>Fragment of result CSV file showing Blur values for original resolution (1080p)</a:t>
            </a:r>
            <a:r>
              <a:rPr lang="en-US" dirty="0"/>
              <a:t>.</a:t>
            </a:r>
            <a:endParaRPr lang="en-US" sz="12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27AC6DB-B1FC-AED9-E685-118461EA3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038" y="2330852"/>
            <a:ext cx="2088232" cy="35608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6D1503F-9A32-4A26-61B4-A6EDECA90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852" y="2352774"/>
            <a:ext cx="2045987" cy="3592656"/>
          </a:xfrm>
          <a:prstGeom prst="rect">
            <a:avLst/>
          </a:prstGeom>
        </p:spPr>
      </p:pic>
      <p:sp>
        <p:nvSpPr>
          <p:cNvPr id="14" name="Google Shape;244;g2550622fd59_0_27">
            <a:extLst>
              <a:ext uri="{FF2B5EF4-FFF2-40B4-BE49-F238E27FC236}">
                <a16:creationId xmlns:a16="http://schemas.microsoft.com/office/drawing/2014/main" id="{FC59473E-A4A3-F1AF-8F65-ECF1F002D91F}"/>
              </a:ext>
            </a:extLst>
          </p:cNvPr>
          <p:cNvSpPr txBox="1">
            <a:spLocks/>
          </p:cNvSpPr>
          <p:nvPr/>
        </p:nvSpPr>
        <p:spPr>
          <a:xfrm>
            <a:off x="10461128" y="5945430"/>
            <a:ext cx="2827401" cy="44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400" dirty="0"/>
              <a:t>…and for 2160p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0416755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5" descr="Obraz zawierający jaszczurka, gad, wewnątrz, żaba&#10;&#10;Opis wygenerowany automatycznie">
            <a:extLst>
              <a:ext uri="{FF2B5EF4-FFF2-40B4-BE49-F238E27FC236}">
                <a16:creationId xmlns:a16="http://schemas.microsoft.com/office/drawing/2014/main" id="{838DAC9E-B58A-6B4E-AE28-8B3ED1D965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6" y="2184401"/>
            <a:ext cx="10739290" cy="5369643"/>
          </a:xfrm>
        </p:spPr>
      </p:pic>
      <p:sp>
        <p:nvSpPr>
          <p:cNvPr id="4098" name="Prostokąt 2">
            <a:hlinkClick r:id="rId4"/>
            <a:extLst>
              <a:ext uri="{FF2B5EF4-FFF2-40B4-BE49-F238E27FC236}">
                <a16:creationId xmlns:a16="http://schemas.microsoft.com/office/drawing/2014/main" id="{A6736ADF-C2C2-A145-A6FF-40FE7A4B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7018339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endParaRPr lang="pl-PL" alt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1D498E-0081-6349-9F5C-520730A0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Your References, Ideas, Discussion Are Welcome!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BAFC03-1A3B-E242-BA43-CC22805696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b"/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https://qoe.agh.edu.pl</a:t>
            </a: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qoe@agh.edu.pl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" name="Symbol zastępczy zawartości 5">
            <a:extLst>
              <a:ext uri="{FF2B5EF4-FFF2-40B4-BE49-F238E27FC236}">
                <a16:creationId xmlns:a16="http://schemas.microsoft.com/office/drawing/2014/main" id="{FDA44E9C-BA6F-AF45-9C11-BA342C703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8051" y="2220914"/>
            <a:ext cx="3458542" cy="345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D86EC2-3A14-2046-AFF0-D18C7D2FC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DF9C-8A41-8245-B3A8-569724372305}" type="slidenum">
              <a:rPr lang="pl-PL" altLang="pl-PL" smtClean="0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4891496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2">
            <a:hlinkClick r:id="rId2"/>
            <a:extLst>
              <a:ext uri="{FF2B5EF4-FFF2-40B4-BE49-F238E27FC236}">
                <a16:creationId xmlns:a16="http://schemas.microsoft.com/office/drawing/2014/main" id="{3856759C-6735-4D3A-0B3B-458BBDED4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7018338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175C2-D623-36BA-4187-06EF92FA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AGH</a:t>
            </a:r>
            <a:br>
              <a:rPr lang="en-GB" dirty="0"/>
            </a:br>
            <a:r>
              <a:rPr lang="en-GB" dirty="0"/>
              <a:t>Visual Quality Indicators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040B35-C9D3-B0EF-D568-04BDB44D88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925" y="4207793"/>
            <a:ext cx="5708650" cy="4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oogle Shape;76;g107eeda2665_0_36">
            <a:extLst>
              <a:ext uri="{FF2B5EF4-FFF2-40B4-BE49-F238E27FC236}">
                <a16:creationId xmlns:a16="http://schemas.microsoft.com/office/drawing/2014/main" id="{40E18588-FF35-4384-73B5-002DD8215232}"/>
              </a:ext>
            </a:extLst>
          </p:cNvPr>
          <p:cNvGrpSpPr/>
          <p:nvPr/>
        </p:nvGrpSpPr>
        <p:grpSpPr>
          <a:xfrm>
            <a:off x="8001499" y="14500"/>
            <a:ext cx="2679201" cy="7556495"/>
            <a:chOff x="8001500" y="-1"/>
            <a:chExt cx="2679201" cy="7556495"/>
          </a:xfrm>
        </p:grpSpPr>
        <p:pic>
          <p:nvPicPr>
            <p:cNvPr id="41" name="Google Shape;77;g107eeda2665_0_36">
              <a:extLst>
                <a:ext uri="{FF2B5EF4-FFF2-40B4-BE49-F238E27FC236}">
                  <a16:creationId xmlns:a16="http://schemas.microsoft.com/office/drawing/2014/main" id="{E3F99C36-84E4-2776-F1C4-24DEDB4DCE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3186"/>
            <a:stretch/>
          </p:blipFill>
          <p:spPr>
            <a:xfrm>
              <a:off x="8001500" y="-1"/>
              <a:ext cx="2679201" cy="3009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</p:pic>
        <p:pic>
          <p:nvPicPr>
            <p:cNvPr id="42" name="Google Shape;78;g107eeda2665_0_36">
              <a:extLst>
                <a:ext uri="{FF2B5EF4-FFF2-40B4-BE49-F238E27FC236}">
                  <a16:creationId xmlns:a16="http://schemas.microsoft.com/office/drawing/2014/main" id="{3747416A-2DEB-0F75-C55B-081B8ABD0EE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01500" y="568025"/>
              <a:ext cx="2679192" cy="379070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</p:pic>
        <p:pic>
          <p:nvPicPr>
            <p:cNvPr id="43" name="Google Shape;79;g107eeda2665_0_36">
              <a:extLst>
                <a:ext uri="{FF2B5EF4-FFF2-40B4-BE49-F238E27FC236}">
                  <a16:creationId xmlns:a16="http://schemas.microsoft.com/office/drawing/2014/main" id="{E79AB08F-BFC8-2F57-DEC7-3E7B348AE44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01500" y="1418100"/>
              <a:ext cx="2679192" cy="406355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</p:pic>
        <p:pic>
          <p:nvPicPr>
            <p:cNvPr id="44" name="Google Shape;80;g107eeda2665_0_36">
              <a:extLst>
                <a:ext uri="{FF2B5EF4-FFF2-40B4-BE49-F238E27FC236}">
                  <a16:creationId xmlns:a16="http://schemas.microsoft.com/office/drawing/2014/main" id="{1DDF506E-40AA-AD75-F939-3E5DD9C2307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001500" y="2331750"/>
              <a:ext cx="2679192" cy="406355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</p:pic>
        <p:pic>
          <p:nvPicPr>
            <p:cNvPr id="45" name="Google Shape;81;g107eeda2665_0_36">
              <a:extLst>
                <a:ext uri="{FF2B5EF4-FFF2-40B4-BE49-F238E27FC236}">
                  <a16:creationId xmlns:a16="http://schemas.microsoft.com/office/drawing/2014/main" id="{7AE6C09E-E253-31EF-55A9-9D0F17B520F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001500" y="3363075"/>
              <a:ext cx="2679192" cy="379070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</p:pic>
        <p:pic>
          <p:nvPicPr>
            <p:cNvPr id="46" name="Google Shape;82;g107eeda2665_0_36">
              <a:extLst>
                <a:ext uri="{FF2B5EF4-FFF2-40B4-BE49-F238E27FC236}">
                  <a16:creationId xmlns:a16="http://schemas.microsoft.com/office/drawing/2014/main" id="{4A896ABB-BAFD-23B9-7CFF-30C3D8074C5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001500" y="4090000"/>
              <a:ext cx="2679191" cy="346649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96347223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2">
            <a:hlinkClick r:id="rId2"/>
            <a:extLst>
              <a:ext uri="{FF2B5EF4-FFF2-40B4-BE49-F238E27FC236}">
                <a16:creationId xmlns:a16="http://schemas.microsoft.com/office/drawing/2014/main" id="{3856759C-6735-4D3A-0B3B-458BBDED4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7018338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175C2-D623-36BA-4187-06EF92FA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AGH</a:t>
            </a:r>
            <a:br>
              <a:rPr lang="en-GB" dirty="0"/>
            </a:br>
            <a:r>
              <a:rPr lang="en-GB" dirty="0"/>
              <a:t>Visual Quality Indicators</a:t>
            </a:r>
          </a:p>
        </p:txBody>
      </p:sp>
      <p:pic>
        <p:nvPicPr>
          <p:cNvPr id="14" name="Google Shape;71;g107eeda2665_0_36">
            <a:extLst>
              <a:ext uri="{FF2B5EF4-FFF2-40B4-BE49-F238E27FC236}">
                <a16:creationId xmlns:a16="http://schemas.microsoft.com/office/drawing/2014/main" id="{A25E3AFD-0EA8-387F-5957-6190C9B054FC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tretch/>
        </p:blipFill>
        <p:spPr>
          <a:xfrm>
            <a:off x="923925" y="2267744"/>
            <a:ext cx="5708650" cy="4281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634ED-E260-D625-F37B-2738E7F2F6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Commercial Black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Blockiness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Block Loss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Blur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Contrast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Exposure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Flickering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Freezing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Interlacing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Letter-boxing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Noise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Pillar-boxing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Slicing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Spatial Activity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Temporal Activity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Colourfulness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Blur Amount</a:t>
            </a:r>
          </a:p>
        </p:txBody>
      </p:sp>
    </p:spTree>
    <p:extLst>
      <p:ext uri="{BB962C8B-B14F-4D97-AF65-F5344CB8AC3E}">
        <p14:creationId xmlns:p14="http://schemas.microsoft.com/office/powerpoint/2010/main" val="30692729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2">
            <a:hlinkClick r:id="rId2"/>
            <a:extLst>
              <a:ext uri="{FF2B5EF4-FFF2-40B4-BE49-F238E27FC236}">
                <a16:creationId xmlns:a16="http://schemas.microsoft.com/office/drawing/2014/main" id="{3856759C-6735-4D3A-0B3B-458BBDED4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7018338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AAE2F4-489A-FDD6-AC1E-93B4E376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and Solution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1BB60C-4015-52A6-B2A4-26D3BEEF1B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/>
              <a:t>Increasing number of resolutions</a:t>
            </a:r>
          </a:p>
        </p:txBody>
      </p:sp>
      <p:pic>
        <p:nvPicPr>
          <p:cNvPr id="12" name="Google Shape;88;g107eeda2665_0_6">
            <a:extLst>
              <a:ext uri="{FF2B5EF4-FFF2-40B4-BE49-F238E27FC236}">
                <a16:creationId xmlns:a16="http://schemas.microsoft.com/office/drawing/2014/main" id="{D0E9C3F5-640F-24FE-4C06-C95AF393BF64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00850" y="2802930"/>
            <a:ext cx="5708650" cy="3211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2">
            <a:hlinkClick r:id="rId2"/>
            <a:extLst>
              <a:ext uri="{FF2B5EF4-FFF2-40B4-BE49-F238E27FC236}">
                <a16:creationId xmlns:a16="http://schemas.microsoft.com/office/drawing/2014/main" id="{3856759C-6735-4D3A-0B3B-458BBDED4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7018338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463553-624A-A636-0BB9-7AB20AB2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Selected Resolutions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E97924-E83D-5B33-1774-52043BCFC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Only common resolutions considered in the models:</a:t>
            </a:r>
          </a:p>
          <a:p>
            <a:r>
              <a:rPr lang="en-US" dirty="0"/>
              <a:t>240p</a:t>
            </a:r>
          </a:p>
          <a:p>
            <a:r>
              <a:rPr lang="en-US" dirty="0"/>
              <a:t>360p</a:t>
            </a:r>
          </a:p>
          <a:p>
            <a:r>
              <a:rPr lang="en-US" dirty="0"/>
              <a:t>480p</a:t>
            </a:r>
          </a:p>
          <a:p>
            <a:r>
              <a:rPr lang="en-US" dirty="0"/>
              <a:t>720p</a:t>
            </a:r>
          </a:p>
          <a:p>
            <a:r>
              <a:rPr lang="en-US" dirty="0"/>
              <a:t>1080p</a:t>
            </a:r>
          </a:p>
          <a:p>
            <a:r>
              <a:rPr lang="en-US" dirty="0"/>
              <a:t>1440p</a:t>
            </a:r>
          </a:p>
          <a:p>
            <a:r>
              <a:rPr lang="en-US" dirty="0"/>
              <a:t>2160p</a:t>
            </a:r>
          </a:p>
        </p:txBody>
      </p:sp>
    </p:spTree>
    <p:extLst>
      <p:ext uri="{BB962C8B-B14F-4D97-AF65-F5344CB8AC3E}">
        <p14:creationId xmlns:p14="http://schemas.microsoft.com/office/powerpoint/2010/main" val="3445653467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00012A-4C53-CD64-E3A5-9ED403A01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Selected Indicators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E69A50-8E41-0526-929B-C6BC9DC9D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Selected indicators providing not-Boolean results:</a:t>
            </a:r>
          </a:p>
          <a:p>
            <a:r>
              <a:rPr lang="en-US" dirty="0"/>
              <a:t>Blockiness</a:t>
            </a:r>
          </a:p>
          <a:p>
            <a:r>
              <a:rPr lang="en-US" dirty="0"/>
              <a:t>Blur</a:t>
            </a:r>
          </a:p>
          <a:p>
            <a:r>
              <a:rPr lang="en-US" dirty="0"/>
              <a:t>Exposure (brightness)</a:t>
            </a:r>
          </a:p>
          <a:p>
            <a:r>
              <a:rPr lang="en-US" dirty="0"/>
              <a:t>Contrast</a:t>
            </a:r>
          </a:p>
          <a:p>
            <a:r>
              <a:rPr lang="en-US" dirty="0"/>
              <a:t>Interlace</a:t>
            </a:r>
          </a:p>
          <a:p>
            <a:r>
              <a:rPr lang="en-US" dirty="0"/>
              <a:t>Noise</a:t>
            </a:r>
          </a:p>
          <a:p>
            <a:r>
              <a:rPr lang="en-US" dirty="0"/>
              <a:t>Slice</a:t>
            </a:r>
          </a:p>
        </p:txBody>
      </p:sp>
    </p:spTree>
    <p:extLst>
      <p:ext uri="{BB962C8B-B14F-4D97-AF65-F5344CB8AC3E}">
        <p14:creationId xmlns:p14="http://schemas.microsoft.com/office/powerpoint/2010/main" val="11304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A2765D-9F8E-0714-CA2B-E45313A9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Selected SRCs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77DDB6-4004-6F7C-F346-446E54F38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Selected 10 s long sequences from an available content distributed by:</a:t>
            </a:r>
          </a:p>
          <a:p>
            <a:r>
              <a:rPr lang="en-US" dirty="0" err="1"/>
              <a:t>Cablelabs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Ancient Thought, Eldorado, Indoor Soccer, Moment of Intensity, Skateboarding, Unspoken Friend, Wipe</a:t>
            </a:r>
          </a:p>
          <a:p>
            <a:r>
              <a:rPr lang="en-US" dirty="0"/>
              <a:t>Netflix </a:t>
            </a:r>
          </a:p>
          <a:p>
            <a:pPr lvl="1"/>
            <a:r>
              <a:rPr lang="en-US" dirty="0"/>
              <a:t>Cosmos Laundromat, Nocturne</a:t>
            </a:r>
          </a:p>
          <a:p>
            <a:r>
              <a:rPr lang="en-US" dirty="0"/>
              <a:t>SJTU_4K</a:t>
            </a:r>
          </a:p>
          <a:p>
            <a:pPr lvl="1"/>
            <a:r>
              <a:rPr lang="en-US" dirty="0"/>
              <a:t>Bund Nightscape, Campfire Party, Construction Field, Fountains, Library, Marathon, Residential Building, Runners, Rush hour, Scarf, Tall Buildings, Traffic and Building, Traffic flow, </a:t>
            </a:r>
            <a:r>
              <a:rPr lang="en-US" dirty="0" err="1"/>
              <a:t>Treeshade</a:t>
            </a:r>
            <a:r>
              <a:rPr lang="en-US" dirty="0"/>
              <a:t>, Wood</a:t>
            </a:r>
          </a:p>
          <a:p>
            <a:r>
              <a:rPr lang="en-US" dirty="0"/>
              <a:t>Twitch</a:t>
            </a:r>
          </a:p>
          <a:p>
            <a:pPr lvl="1"/>
            <a:r>
              <a:rPr lang="en-US" dirty="0"/>
              <a:t>DOTA2, </a:t>
            </a:r>
            <a:r>
              <a:rPr lang="en-US" dirty="0" err="1"/>
              <a:t>EuroTruck</a:t>
            </a:r>
            <a:r>
              <a:rPr lang="en-US" dirty="0"/>
              <a:t> Simulator, Fallout 4, GTA V, Hearthstone</a:t>
            </a:r>
          </a:p>
        </p:txBody>
      </p:sp>
    </p:spTree>
    <p:extLst>
      <p:ext uri="{BB962C8B-B14F-4D97-AF65-F5344CB8AC3E}">
        <p14:creationId xmlns:p14="http://schemas.microsoft.com/office/powerpoint/2010/main" val="1413052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9B437E-F2E2-3865-125C-DCA1956D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Models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5E2608-A558-F265-536F-B42D1C173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Indicators calculations for each PVS (SRCs x bitrates)</a:t>
            </a:r>
          </a:p>
          <a:p>
            <a:r>
              <a:rPr lang="en-US" dirty="0"/>
              <a:t>Merging results for each resolution</a:t>
            </a:r>
          </a:p>
          <a:p>
            <a:r>
              <a:rPr lang="en-US" dirty="0"/>
              <a:t>Building a prediction models for each pair of resolutions</a:t>
            </a:r>
          </a:p>
          <a:p>
            <a:r>
              <a:rPr lang="en-US" dirty="0"/>
              <a:t>XGBoost for Regression</a:t>
            </a:r>
          </a:p>
          <a:p>
            <a:r>
              <a:rPr lang="en-US" dirty="0"/>
              <a:t>Decided to accept cases for which Pearson correlation coefficient is higher than 0.8</a:t>
            </a:r>
          </a:p>
          <a:p>
            <a:r>
              <a:rPr lang="en-US" dirty="0"/>
              <a:t>Number of such cases: 112</a:t>
            </a:r>
          </a:p>
          <a:p>
            <a:r>
              <a:rPr lang="en-US" dirty="0"/>
              <a:t>Unfortunately, not all cases fulfills Pearson correlation coefficient higher than 0.8 </a:t>
            </a:r>
          </a:p>
        </p:txBody>
      </p:sp>
    </p:spTree>
    <p:extLst>
      <p:ext uri="{BB962C8B-B14F-4D97-AF65-F5344CB8AC3E}">
        <p14:creationId xmlns:p14="http://schemas.microsoft.com/office/powerpoint/2010/main" val="2424565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2">
            <a:hlinkClick r:id="rId2"/>
            <a:extLst>
              <a:ext uri="{FF2B5EF4-FFF2-40B4-BE49-F238E27FC236}">
                <a16:creationId xmlns:a16="http://schemas.microsoft.com/office/drawing/2014/main" id="{3856759C-6735-4D3A-0B3B-458BBDED4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7018338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C2780-65E0-D0AF-FCF2-2619968B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Casting Chosen Indicators for Different Resolutions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9B081-1301-2F5C-A6E5-D2341B2EB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Blockiness: 1080p-2160p</a:t>
            </a:r>
          </a:p>
          <a:p>
            <a:r>
              <a:rPr lang="en-GB" dirty="0"/>
              <a:t>Blur: 240p-2160p</a:t>
            </a:r>
          </a:p>
          <a:p>
            <a:r>
              <a:rPr lang="en-GB" dirty="0"/>
              <a:t>Contrast: 240p-2160p</a:t>
            </a:r>
          </a:p>
          <a:p>
            <a:r>
              <a:rPr lang="en-GB" dirty="0"/>
              <a:t>Exposure (brightness): 240p-2160p</a:t>
            </a:r>
          </a:p>
          <a:p>
            <a:r>
              <a:rPr lang="en-GB" dirty="0"/>
              <a:t>Interlace: 240p-1080p</a:t>
            </a:r>
          </a:p>
          <a:p>
            <a:r>
              <a:rPr lang="en-GB" dirty="0"/>
              <a:t>Noise: 240p-2160p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387582"/>
      </p:ext>
    </p:extLst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Blank Presentation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402</Words>
  <Application>Microsoft Macintosh PowerPoint</Application>
  <PresentationFormat>Custom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FagoNoBoldCE-Caps</vt:lpstr>
      <vt:lpstr>Helvetica Neue</vt:lpstr>
      <vt:lpstr>Blank Presentation</vt:lpstr>
      <vt:lpstr>PowerPoint Presentation</vt:lpstr>
      <vt:lpstr>AGH Visual Quality Indicators</vt:lpstr>
      <vt:lpstr>AGH Visual Quality Indicators</vt:lpstr>
      <vt:lpstr>Need and Solution</vt:lpstr>
      <vt:lpstr>Selected Resolutions</vt:lpstr>
      <vt:lpstr>Selected Indicators</vt:lpstr>
      <vt:lpstr>Selected SRCs</vt:lpstr>
      <vt:lpstr>Building Models</vt:lpstr>
      <vt:lpstr>Casting Chosen Indicators for Different Resolutions</vt:lpstr>
      <vt:lpstr>agh_vqis pip Package</vt:lpstr>
      <vt:lpstr>All Your References, Ideas, Discussion Are Welcome!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Maciek</dc:creator>
  <cp:lastModifiedBy>Mikołaj Leszczuk</cp:lastModifiedBy>
  <cp:revision>31</cp:revision>
  <dcterms:modified xsi:type="dcterms:W3CDTF">2023-06-30T06:40:49Z</dcterms:modified>
</cp:coreProperties>
</file>